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handoutMasterIdLst>
    <p:handoutMasterId r:id="rId13"/>
  </p:handoutMasterIdLst>
  <p:sldIdLst>
    <p:sldId id="256" r:id="rId2"/>
    <p:sldId id="282" r:id="rId3"/>
    <p:sldId id="262" r:id="rId4"/>
    <p:sldId id="258" r:id="rId5"/>
    <p:sldId id="263" r:id="rId6"/>
    <p:sldId id="283" r:id="rId7"/>
    <p:sldId id="270" r:id="rId8"/>
    <p:sldId id="265" r:id="rId9"/>
    <p:sldId id="268" r:id="rId10"/>
    <p:sldId id="276" r:id="rId11"/>
    <p:sldId id="277" r:id="rId12"/>
  </p:sldIdLst>
  <p:sldSz cx="12192000" cy="6858000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9BB5394C-1428-4147-9F04-56D7E24AB6E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49191DE-4A7A-4449-A748-7191FECCF38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0F3AB7-D3CF-4F49-9717-B45B87D95C67}" type="datetimeFigureOut">
              <a:rPr lang="ru-RU" smtClean="0"/>
              <a:t>04.01.2019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77A2159-EF71-4415-8527-0AD2C4FB75D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A19B92C-8E85-4BF1-91E6-61E820A0F26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04F799-AC1D-454C-B60D-956AD83E0E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90689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/>
              <a:t>Образец заголовка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>
          <a:xfrm>
            <a:off x="508000" y="1411552"/>
            <a:ext cx="11176000" cy="221086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083361071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  <p:sldLayoutId id="214748366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132107-F8F4-4BE0-AA26-654EF9FB785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Конкурс «Высший пилотаж»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8570011-B341-486B-902F-E21415DBEC1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Направление «Экономика»</a:t>
            </a:r>
          </a:p>
        </p:txBody>
      </p:sp>
    </p:spTree>
    <p:extLst>
      <p:ext uri="{BB962C8B-B14F-4D97-AF65-F5344CB8AC3E}">
        <p14:creationId xmlns:p14="http://schemas.microsoft.com/office/powerpoint/2010/main" val="31465672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C82605-3C80-43FD-A697-440216AEC0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Презентация 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50C8D87-B396-4C24-93B6-ACF6893E6C6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16383" y="3847570"/>
            <a:ext cx="10305774" cy="2210862"/>
          </a:xfrm>
        </p:spPr>
        <p:txBody>
          <a:bodyPr>
            <a:normAutofit lnSpcReduction="10000"/>
          </a:bodyPr>
          <a:lstStyle/>
          <a:p>
            <a:r>
              <a:rPr lang="ru-RU" sz="2600" dirty="0"/>
              <a:t>Не перегружена изображением и информацией(речь до 10 мин)!</a:t>
            </a:r>
          </a:p>
          <a:p>
            <a:r>
              <a:rPr lang="ru-RU" sz="2600" dirty="0"/>
              <a:t>Логика работы</a:t>
            </a:r>
          </a:p>
          <a:p>
            <a:r>
              <a:rPr lang="ru-RU" sz="2600" dirty="0"/>
              <a:t>Аргументы</a:t>
            </a:r>
          </a:p>
          <a:p>
            <a:r>
              <a:rPr lang="ru-RU" sz="2600" dirty="0"/>
              <a:t>Речь ≠ слайды!!!</a:t>
            </a:r>
          </a:p>
        </p:txBody>
      </p:sp>
    </p:spTree>
    <p:extLst>
      <p:ext uri="{BB962C8B-B14F-4D97-AF65-F5344CB8AC3E}">
        <p14:creationId xmlns:p14="http://schemas.microsoft.com/office/powerpoint/2010/main" val="493881468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0935CC-D2A3-4094-B4BE-E249B5A750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1133" y="2148110"/>
            <a:ext cx="8911687" cy="1280890"/>
          </a:xfrm>
        </p:spPr>
        <p:txBody>
          <a:bodyPr/>
          <a:lstStyle/>
          <a:p>
            <a:r>
              <a:rPr lang="ru-RU" dirty="0"/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881828716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DBE761-E815-49B7-B2E6-23DA927E7A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Два этапа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A7FE4FC-1D0A-4ACB-B11F-7C1D36E985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6278" y="2133600"/>
            <a:ext cx="9808334" cy="4280452"/>
          </a:xfrm>
        </p:spPr>
        <p:txBody>
          <a:bodyPr>
            <a:noAutofit/>
          </a:bodyPr>
          <a:lstStyle/>
          <a:p>
            <a:r>
              <a:rPr lang="ru-RU" sz="2400" b="1" dirty="0"/>
              <a:t>Формат</a:t>
            </a:r>
            <a:r>
              <a:rPr lang="ru-RU" sz="2400" dirty="0"/>
              <a:t>: подготовка и защита исследования</a:t>
            </a:r>
            <a:endParaRPr lang="ru-RU" sz="2400" b="1" strike="sngStrike" dirty="0">
              <a:solidFill>
                <a:srgbClr val="FF0000"/>
              </a:solidFill>
            </a:endParaRPr>
          </a:p>
          <a:p>
            <a:r>
              <a:rPr lang="ru-RU" sz="2400" b="1" dirty="0"/>
              <a:t>Этапы:</a:t>
            </a:r>
            <a:r>
              <a:rPr lang="ru-RU" sz="2400" dirty="0"/>
              <a:t> два этапа – первый (отборочный) и второй (очный в Москве)</a:t>
            </a:r>
          </a:p>
          <a:p>
            <a:r>
              <a:rPr lang="ru-RU" sz="2400" b="1" dirty="0"/>
              <a:t>Регистрация</a:t>
            </a:r>
            <a:r>
              <a:rPr lang="ru-RU" sz="2400" dirty="0"/>
              <a:t>: </a:t>
            </a:r>
            <a:r>
              <a:rPr lang="en-US" sz="2400" dirty="0"/>
              <a:t>10 </a:t>
            </a:r>
            <a:r>
              <a:rPr lang="ru-RU" sz="2400" dirty="0"/>
              <a:t>декабря 2018 г. – 28 февраля 2019 г. </a:t>
            </a:r>
          </a:p>
          <a:p>
            <a:endParaRPr lang="ru-RU" sz="2400" dirty="0"/>
          </a:p>
          <a:p>
            <a:r>
              <a:rPr lang="ru-RU" sz="2400" dirty="0"/>
              <a:t>Текст работы, аннотация работы 2-3 страницы, презентация </a:t>
            </a:r>
            <a:r>
              <a:rPr lang="en-US" sz="2400" dirty="0"/>
              <a:t>PowerPoint</a:t>
            </a:r>
            <a:r>
              <a:rPr lang="ru-RU" sz="2400" dirty="0"/>
              <a:t>, речь (защита работы)</a:t>
            </a:r>
          </a:p>
        </p:txBody>
      </p:sp>
    </p:spTree>
    <p:extLst>
      <p:ext uri="{BB962C8B-B14F-4D97-AF65-F5344CB8AC3E}">
        <p14:creationId xmlns:p14="http://schemas.microsoft.com/office/powerpoint/2010/main" val="11944450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278794-8D4E-49CF-BAC5-B35793D82B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Исследовательская работа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8B7F314-B048-4AC2-89A3-BA18870C03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r>
              <a:rPr lang="ru-RU" sz="6400" dirty="0"/>
              <a:t>Исследовательская работа – текст в формате научной статьи, в котором изложены результаты индивидуального исследования ученика. </a:t>
            </a:r>
          </a:p>
          <a:p>
            <a:r>
              <a:rPr lang="ru-RU" sz="6400" dirty="0"/>
              <a:t>Исследовательскую работу каждый проводит индивидуально, потому что по ее итогам будут оцениваться персональные академические умения.</a:t>
            </a:r>
          </a:p>
          <a:p>
            <a:r>
              <a:rPr lang="ru-RU" sz="6300" dirty="0"/>
              <a:t>Объем работы здесь ограничен одним печатным листом (10-40 тысяч печатных знаков, включая пробелы).</a:t>
            </a:r>
          </a:p>
          <a:p>
            <a:endParaRPr lang="ru-RU" sz="63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708080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4D7F6A-CAB2-4D8F-87C2-B10D067AD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6003" y="139148"/>
            <a:ext cx="8911687" cy="655982"/>
          </a:xfrm>
        </p:spPr>
        <p:txBody>
          <a:bodyPr/>
          <a:lstStyle/>
          <a:p>
            <a:r>
              <a:rPr lang="ru-RU" dirty="0"/>
              <a:t>Темы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405B8EC-E323-4FDC-9670-D4A0F69697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350" y="885410"/>
            <a:ext cx="12058650" cy="5791200"/>
          </a:xfrm>
          <a:solidFill>
            <a:schemeClr val="bg2"/>
          </a:solidFill>
        </p:spPr>
        <p:txBody>
          <a:bodyPr>
            <a:noAutofit/>
          </a:bodyPr>
          <a:lstStyle/>
          <a:p>
            <a:pPr marL="324000">
              <a:spcBef>
                <a:spcPts val="600"/>
              </a:spcBef>
            </a:pPr>
            <a:r>
              <a:rPr lang="ru-RU" dirty="0"/>
              <a:t>1. Мой город (село): как устроена его экономика?</a:t>
            </a:r>
          </a:p>
          <a:p>
            <a:pPr marL="324000">
              <a:spcBef>
                <a:spcPts val="600"/>
              </a:spcBef>
            </a:pPr>
            <a:r>
              <a:rPr lang="ru-RU" dirty="0"/>
              <a:t>2. Влияние санкций и </a:t>
            </a:r>
            <a:r>
              <a:rPr lang="ru-RU" dirty="0" err="1"/>
              <a:t>контрсанкций</a:t>
            </a:r>
            <a:r>
              <a:rPr lang="ru-RU" dirty="0"/>
              <a:t> на </a:t>
            </a:r>
            <a:r>
              <a:rPr lang="ru-RU" dirty="0" err="1"/>
              <a:t>импортозамещение</a:t>
            </a:r>
            <a:r>
              <a:rPr lang="ru-RU" dirty="0"/>
              <a:t> в регионе*.</a:t>
            </a:r>
          </a:p>
          <a:p>
            <a:pPr marL="324000">
              <a:spcBef>
                <a:spcPts val="600"/>
              </a:spcBef>
            </a:pPr>
            <a:r>
              <a:rPr lang="ru-RU" dirty="0"/>
              <a:t>3. Влияние налоговой  конкуренции на развитие региона*.</a:t>
            </a:r>
          </a:p>
          <a:p>
            <a:pPr marL="324000">
              <a:spcBef>
                <a:spcPts val="600"/>
              </a:spcBef>
            </a:pPr>
            <a:r>
              <a:rPr lang="ru-RU" dirty="0"/>
              <a:t>4. Влияние инноваций на уровень жизни населения в регионе.</a:t>
            </a:r>
          </a:p>
          <a:p>
            <a:pPr marL="324000">
              <a:spcBef>
                <a:spcPts val="600"/>
              </a:spcBef>
            </a:pPr>
            <a:r>
              <a:rPr lang="ru-RU" dirty="0"/>
              <a:t>5. Эффективна ли демографическая политика в регионе*?</a:t>
            </a:r>
          </a:p>
          <a:p>
            <a:pPr marL="324000">
              <a:spcBef>
                <a:spcPts val="600"/>
              </a:spcBef>
            </a:pPr>
            <a:r>
              <a:rPr lang="ru-RU" dirty="0"/>
              <a:t>6. Гендерные проблемы рынка труда в регионе*.</a:t>
            </a:r>
          </a:p>
          <a:p>
            <a:pPr marL="324000">
              <a:spcBef>
                <a:spcPts val="600"/>
              </a:spcBef>
            </a:pPr>
            <a:r>
              <a:rPr lang="ru-RU" dirty="0"/>
              <a:t>7. Влияние инвестиций в инфраструктуру на экономический рост региона*?</a:t>
            </a:r>
          </a:p>
          <a:p>
            <a:pPr marL="324000">
              <a:spcBef>
                <a:spcPts val="600"/>
              </a:spcBef>
            </a:pPr>
            <a:r>
              <a:rPr lang="ru-RU" dirty="0"/>
              <a:t>8. Экономика физкультуры и/или спорта (на конкретных примерах).</a:t>
            </a:r>
          </a:p>
          <a:p>
            <a:pPr marL="324000">
              <a:spcBef>
                <a:spcPts val="600"/>
              </a:spcBef>
            </a:pPr>
            <a:r>
              <a:rPr lang="ru-RU" dirty="0"/>
              <a:t>9. Факторы и тенденции производительности труда: Россия и страны ЕС.</a:t>
            </a:r>
          </a:p>
          <a:p>
            <a:pPr marL="324000">
              <a:spcBef>
                <a:spcPts val="600"/>
              </a:spcBef>
            </a:pPr>
            <a:r>
              <a:rPr lang="ru-RU" dirty="0"/>
              <a:t>10. Изменение роли государства в экономике России за последние 20 лет.  Прогноз на будущее.</a:t>
            </a:r>
          </a:p>
          <a:p>
            <a:pPr marL="324000">
              <a:spcBef>
                <a:spcPts val="600"/>
              </a:spcBef>
            </a:pPr>
            <a:r>
              <a:rPr lang="ru-RU" dirty="0"/>
              <a:t>11. Использование государственно-частного партнёрства для повышения  эффективности государственных расходов</a:t>
            </a:r>
          </a:p>
          <a:p>
            <a:pPr marL="324000">
              <a:spcBef>
                <a:spcPts val="600"/>
              </a:spcBef>
            </a:pPr>
            <a:r>
              <a:rPr lang="ru-RU" dirty="0"/>
              <a:t>12. Деловые циклы в российской экономике и их связь с мировыми  кризисами</a:t>
            </a:r>
          </a:p>
          <a:p>
            <a:pPr marL="324000">
              <a:spcBef>
                <a:spcPts val="600"/>
              </a:spcBef>
            </a:pPr>
            <a:r>
              <a:rPr lang="ru-RU" dirty="0"/>
              <a:t>13. Экономическая оценка выгод от космических программ.</a:t>
            </a:r>
          </a:p>
          <a:p>
            <a:pPr marL="324000">
              <a:spcBef>
                <a:spcPts val="600"/>
              </a:spcBef>
            </a:pPr>
            <a:r>
              <a:rPr lang="ru-RU" dirty="0"/>
              <a:t>14. Пенсионный кризис и способы его преодоления</a:t>
            </a:r>
          </a:p>
          <a:p>
            <a:pPr marL="324000">
              <a:spcBef>
                <a:spcPts val="600"/>
              </a:spcBef>
            </a:pPr>
            <a:r>
              <a:rPr lang="ru-RU" dirty="0"/>
              <a:t>15. Новые тенденции в социальной защите населения в развитых странах и  их применимость в России.</a:t>
            </a:r>
          </a:p>
        </p:txBody>
      </p:sp>
    </p:spTree>
    <p:extLst>
      <p:ext uri="{BB962C8B-B14F-4D97-AF65-F5344CB8AC3E}">
        <p14:creationId xmlns:p14="http://schemas.microsoft.com/office/powerpoint/2010/main" val="42649140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1686D5-E4B8-4241-BCA8-0D7DCB7FE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4161" y="-16335"/>
            <a:ext cx="9387040" cy="653644"/>
          </a:xfrm>
        </p:spPr>
        <p:txBody>
          <a:bodyPr/>
          <a:lstStyle/>
          <a:p>
            <a:r>
              <a:rPr lang="ru-RU" dirty="0"/>
              <a:t>Критерии оценки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4158518"/>
              </p:ext>
            </p:extLst>
          </p:nvPr>
        </p:nvGraphicFramePr>
        <p:xfrm>
          <a:off x="526473" y="973033"/>
          <a:ext cx="11665527" cy="6150114"/>
        </p:xfrm>
        <a:graphic>
          <a:graphicData uri="http://schemas.openxmlformats.org/drawingml/2006/table">
            <a:tbl>
              <a:tblPr firstRow="1" firstCol="1" bandRow="1">
                <a:tableStyleId>{0E3FDE45-AF77-4B5C-9715-49D594BDF05E}</a:tableStyleId>
              </a:tblPr>
              <a:tblGrid>
                <a:gridCol w="95110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544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967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Критерий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19" marR="43419" marT="0" marB="0">
                    <a:solidFill>
                      <a:schemeClr val="bg2">
                        <a:alpha val="9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Максимальное количество баллов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19" marR="43419" marT="0" marB="0">
                    <a:solidFill>
                      <a:schemeClr val="bg2">
                        <a:alpha val="98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529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1800" b="0" kern="1200" dirty="0">
                          <a:effectLst/>
                        </a:rPr>
                        <a:t>Ключевой вопрос</a:t>
                      </a:r>
                      <a:endParaRPr lang="ru-RU" sz="1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419" marR="43419" marT="0" marB="0">
                    <a:solidFill>
                      <a:schemeClr val="bg2">
                        <a:alpha val="9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8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19" marR="43419" marT="0" marB="0">
                    <a:solidFill>
                      <a:schemeClr val="bg2">
                        <a:alpha val="98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4529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1800" b="0" kern="1200" dirty="0">
                          <a:effectLst/>
                        </a:rPr>
                        <a:t>Введение и аннотация</a:t>
                      </a:r>
                      <a:endParaRPr lang="ru-RU" sz="1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419" marR="43419" marT="0" marB="0">
                    <a:solidFill>
                      <a:schemeClr val="bg2">
                        <a:alpha val="9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8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19" marR="43419" marT="0" marB="0">
                    <a:solidFill>
                      <a:schemeClr val="bg2">
                        <a:alpha val="98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4529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1800" b="0" kern="1200" dirty="0">
                          <a:effectLst/>
                        </a:rPr>
                        <a:t>Метод исследования</a:t>
                      </a:r>
                      <a:endParaRPr lang="ru-RU" sz="1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419" marR="43419" marT="0" marB="0">
                    <a:solidFill>
                      <a:schemeClr val="bg2">
                        <a:alpha val="9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10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19" marR="43419" marT="0" marB="0">
                    <a:solidFill>
                      <a:schemeClr val="bg2">
                        <a:alpha val="98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0162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1800" b="0" kern="1200" dirty="0" err="1">
                          <a:effectLst/>
                        </a:rPr>
                        <a:t>Рефлексивность</a:t>
                      </a:r>
                      <a:r>
                        <a:rPr lang="ru-RU" sz="1800" b="0" kern="1200" dirty="0">
                          <a:effectLst/>
                        </a:rPr>
                        <a:t> (обоснованность и осмысленность материала)</a:t>
                      </a:r>
                      <a:endParaRPr lang="ru-RU" sz="1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419" marR="43419" marT="0" marB="0">
                    <a:solidFill>
                      <a:schemeClr val="bg2">
                        <a:alpha val="9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10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19" marR="43419" marT="0" marB="0">
                    <a:solidFill>
                      <a:schemeClr val="bg2">
                        <a:alpha val="98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5244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1800" b="0" kern="1200" dirty="0">
                          <a:effectLst/>
                        </a:rPr>
                        <a:t>Содержание и логическая структура работы (соответствие поставленной задаче, полнота раскрытия содержания)</a:t>
                      </a:r>
                      <a:endParaRPr lang="ru-RU" sz="1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419" marR="43419" marT="0" marB="0">
                    <a:solidFill>
                      <a:schemeClr val="bg2">
                        <a:alpha val="9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10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19" marR="43419" marT="0" marB="0">
                    <a:solidFill>
                      <a:schemeClr val="bg2">
                        <a:alpha val="98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0162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1800" b="0" kern="1200" dirty="0">
                          <a:effectLst/>
                        </a:rPr>
                        <a:t>Использование навыков анализа и оценки, адекватных выбранному предмету </a:t>
                      </a:r>
                      <a:endParaRPr lang="ru-RU" sz="1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419" marR="43419" marT="0" marB="0">
                    <a:solidFill>
                      <a:schemeClr val="bg2">
                        <a:alpha val="9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10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19" marR="43419" marT="0" marB="0">
                    <a:solidFill>
                      <a:schemeClr val="bg2">
                        <a:alpha val="98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40325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1800" b="0" kern="1200" dirty="0">
                          <a:effectLst/>
                        </a:rPr>
                        <a:t>Значимость и содержание работы для профессионального роста школьника (осмысление важности и актуальности выбранной темы, обдуманные выводы)</a:t>
                      </a:r>
                      <a:endParaRPr lang="ru-RU" sz="1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419" marR="43419" marT="0" marB="0">
                    <a:solidFill>
                      <a:schemeClr val="bg2">
                        <a:alpha val="9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6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19" marR="43419" marT="0" marB="0">
                    <a:solidFill>
                      <a:schemeClr val="bg2">
                        <a:alpha val="98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44529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1800" b="0" kern="1200">
                          <a:effectLst/>
                        </a:rPr>
                        <a:t>Грамотное использование терминологии </a:t>
                      </a:r>
                      <a:endParaRPr lang="ru-RU" sz="1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419" marR="43419" marT="0" marB="0">
                    <a:solidFill>
                      <a:schemeClr val="bg2">
                        <a:alpha val="9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6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19" marR="43419" marT="0" marB="0">
                    <a:solidFill>
                      <a:schemeClr val="bg2">
                        <a:alpha val="98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44529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1800" b="0" kern="1200">
                          <a:effectLst/>
                        </a:rPr>
                        <a:t>Грамотность (орфография и пунктуация)</a:t>
                      </a:r>
                      <a:endParaRPr lang="ru-RU" sz="1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419" marR="43419" marT="0" marB="0">
                    <a:solidFill>
                      <a:schemeClr val="bg2">
                        <a:alpha val="9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4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19" marR="43419" marT="0" marB="0">
                    <a:solidFill>
                      <a:schemeClr val="bg2">
                        <a:alpha val="98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0162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1800" b="0" kern="1200">
                          <a:effectLst/>
                        </a:rPr>
                        <a:t>Использование графиков, таблиц, статистической информации</a:t>
                      </a:r>
                      <a:endParaRPr lang="ru-RU" sz="1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419" marR="43419" marT="0" marB="0">
                    <a:solidFill>
                      <a:schemeClr val="bg2">
                        <a:alpha val="9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6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19" marR="43419" marT="0" marB="0">
                    <a:solidFill>
                      <a:schemeClr val="bg2">
                        <a:alpha val="98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0162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1800" b="0" kern="1200">
                          <a:effectLst/>
                        </a:rPr>
                        <a:t>Наличие и правильное оформление ссылок на литературу</a:t>
                      </a:r>
                      <a:endParaRPr lang="ru-RU" sz="1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419" marR="43419" marT="0" marB="0">
                    <a:solidFill>
                      <a:schemeClr val="bg2">
                        <a:alpha val="9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6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19" marR="43419" marT="0" marB="0">
                    <a:solidFill>
                      <a:schemeClr val="bg2">
                        <a:alpha val="98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70162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1800" b="0" kern="1200" dirty="0">
                          <a:effectLst/>
                        </a:rPr>
                        <a:t>Творческий компонент ((нестандартная  аргументация, необычная форма и др.)</a:t>
                      </a:r>
                      <a:endParaRPr lang="ru-RU" sz="1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419" marR="43419" marT="0" marB="0">
                    <a:solidFill>
                      <a:schemeClr val="bg2">
                        <a:alpha val="9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12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19" marR="43419" marT="0" marB="0">
                    <a:solidFill>
                      <a:schemeClr val="bg2">
                        <a:alpha val="98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44529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1800" b="0" kern="1200" dirty="0">
                          <a:effectLst/>
                        </a:rPr>
                        <a:t>Общее впечатление (=бонус балл)</a:t>
                      </a:r>
                      <a:endParaRPr lang="ru-RU" sz="1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419" marR="43419" marT="0" marB="0">
                    <a:solidFill>
                      <a:schemeClr val="bg2">
                        <a:alpha val="9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4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19" marR="43419" marT="0" marB="0">
                    <a:solidFill>
                      <a:schemeClr val="bg2">
                        <a:alpha val="98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445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effectLst/>
                        </a:rPr>
                        <a:t>Итого</a:t>
                      </a:r>
                      <a:endParaRPr lang="ru-RU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19" marR="43419" marT="0" marB="0">
                    <a:solidFill>
                      <a:schemeClr val="bg2">
                        <a:alpha val="9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100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19" marR="43419" marT="0" marB="0">
                    <a:solidFill>
                      <a:schemeClr val="bg2">
                        <a:alpha val="98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24849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Структура работы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sz="2400" dirty="0"/>
              <a:t>Титульный лист (без указания ФИО участника, названия учебного заведения и научного руководителя);</a:t>
            </a:r>
          </a:p>
          <a:p>
            <a:r>
              <a:rPr lang="ru-RU" sz="2400" dirty="0"/>
              <a:t>Введение (описание актуальности, целей и задач исследования, гипотез);</a:t>
            </a:r>
          </a:p>
          <a:p>
            <a:r>
              <a:rPr lang="ru-RU" sz="2400" dirty="0"/>
              <a:t>Обоснование основных понятий и теоретического подхода;</a:t>
            </a:r>
          </a:p>
          <a:p>
            <a:r>
              <a:rPr lang="ru-RU" sz="2400" dirty="0"/>
              <a:t>Описание исследовательского метода и всех реализованных шагов, процедур;</a:t>
            </a:r>
          </a:p>
          <a:p>
            <a:r>
              <a:rPr lang="ru-RU" sz="2400" dirty="0"/>
              <a:t>Описание полученных результатов;</a:t>
            </a:r>
          </a:p>
          <a:p>
            <a:r>
              <a:rPr lang="ru-RU" sz="2400" dirty="0"/>
              <a:t>Обсуждение полученных результатов с точки зрения выдвинутых гипотез;</a:t>
            </a:r>
          </a:p>
          <a:p>
            <a:r>
              <a:rPr lang="ru-RU" sz="2400" dirty="0"/>
              <a:t>Практические решения, рекомендации (если это предусмотрено поставленными задачами);</a:t>
            </a:r>
          </a:p>
          <a:p>
            <a:r>
              <a:rPr lang="ru-RU" sz="2400" dirty="0"/>
              <a:t>Заключение, содержащие выводы работы;</a:t>
            </a:r>
          </a:p>
          <a:p>
            <a:r>
              <a:rPr lang="ru-RU" sz="2400" dirty="0"/>
              <a:t>Список всей использованной литературы;</a:t>
            </a:r>
          </a:p>
          <a:p>
            <a:r>
              <a:rPr lang="ru-RU" sz="2400" dirty="0"/>
              <a:t>Приложения.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5619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9167" y="125134"/>
            <a:ext cx="8911687" cy="1280890"/>
          </a:xfrm>
        </p:spPr>
        <p:txBody>
          <a:bodyPr/>
          <a:lstStyle/>
          <a:p>
            <a:r>
              <a:rPr lang="ru-RU" dirty="0"/>
              <a:t>Письменная работа</a:t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1904999" y="993913"/>
            <a:ext cx="8564217" cy="5738953"/>
          </a:xfrm>
        </p:spPr>
        <p:txBody>
          <a:bodyPr>
            <a:normAutofit/>
          </a:bodyPr>
          <a:lstStyle/>
          <a:p>
            <a:r>
              <a:rPr lang="ru-RU" sz="2400" dirty="0"/>
              <a:t>Авторский характер</a:t>
            </a:r>
          </a:p>
          <a:p>
            <a:r>
              <a:rPr lang="ru-RU" sz="2400" dirty="0"/>
              <a:t>Соответствие направлению «Экономика»</a:t>
            </a:r>
          </a:p>
          <a:p>
            <a:r>
              <a:rPr lang="ru-RU" sz="2400" dirty="0"/>
              <a:t>Логика исследования</a:t>
            </a:r>
          </a:p>
          <a:p>
            <a:r>
              <a:rPr lang="ru-RU" sz="2400" dirty="0"/>
              <a:t>Корректность оформления</a:t>
            </a:r>
          </a:p>
        </p:txBody>
      </p:sp>
    </p:spTree>
    <p:extLst>
      <p:ext uri="{BB962C8B-B14F-4D97-AF65-F5344CB8AC3E}">
        <p14:creationId xmlns:p14="http://schemas.microsoft.com/office/powerpoint/2010/main" val="1064803792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09A61D-13CC-4A8A-BFD3-1D7A89302A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Творческий компонент (нестандартная аргументация, необычная форма и др.)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388AE9C-E1C4-4B15-9D4E-68043A5285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Результаты исследований, данные статистики, выборочные опросы, качественные методы сбора данных</a:t>
            </a:r>
          </a:p>
          <a:p>
            <a:r>
              <a:rPr lang="ru-RU" sz="2400" dirty="0"/>
              <a:t>Свое исследование, свои расчеты</a:t>
            </a:r>
          </a:p>
        </p:txBody>
      </p:sp>
    </p:spTree>
    <p:extLst>
      <p:ext uri="{BB962C8B-B14F-4D97-AF65-F5344CB8AC3E}">
        <p14:creationId xmlns:p14="http://schemas.microsoft.com/office/powerpoint/2010/main" val="37883517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3315" y="2346585"/>
            <a:ext cx="8911687" cy="1834364"/>
          </a:xfrm>
        </p:spPr>
        <p:txBody>
          <a:bodyPr>
            <a:normAutofit/>
          </a:bodyPr>
          <a:lstStyle/>
          <a:p>
            <a:r>
              <a:rPr lang="ru-RU" dirty="0"/>
              <a:t>Использование графиков, таблиц, статистической информации</a:t>
            </a:r>
            <a:br>
              <a:rPr lang="ru-RU" dirty="0"/>
            </a:br>
            <a:r>
              <a:rPr lang="ru-RU" dirty="0"/>
              <a:t>Иллюстрации</a:t>
            </a:r>
          </a:p>
        </p:txBody>
      </p:sp>
    </p:spTree>
    <p:extLst>
      <p:ext uri="{BB962C8B-B14F-4D97-AF65-F5344CB8AC3E}">
        <p14:creationId xmlns:p14="http://schemas.microsoft.com/office/powerpoint/2010/main" val="93386626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Легкий дым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229</TotalTime>
  <Words>510</Words>
  <Application>Microsoft Office PowerPoint</Application>
  <PresentationFormat>Широкоэкранный</PresentationFormat>
  <Paragraphs>85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Century Gothic</vt:lpstr>
      <vt:lpstr>Times New Roman</vt:lpstr>
      <vt:lpstr>Wingdings 3</vt:lpstr>
      <vt:lpstr>Легкий дым</vt:lpstr>
      <vt:lpstr>Конкурс «Высший пилотаж»</vt:lpstr>
      <vt:lpstr>Два этапа</vt:lpstr>
      <vt:lpstr>Исследовательская работа</vt:lpstr>
      <vt:lpstr>Темы</vt:lpstr>
      <vt:lpstr>Критерии оценки</vt:lpstr>
      <vt:lpstr>Структура работы</vt:lpstr>
      <vt:lpstr>Письменная работа </vt:lpstr>
      <vt:lpstr>Творческий компонент (нестандартная аргументация, необычная форма и др.)</vt:lpstr>
      <vt:lpstr>Использование графиков, таблиц, статистической информации Иллюстрации</vt:lpstr>
      <vt:lpstr>Презентация 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Конкурс «Высший пилотаж»</dc:title>
  <dc:creator>Оксана</dc:creator>
  <cp:lastModifiedBy>Оксана Кучмаева</cp:lastModifiedBy>
  <cp:revision>38</cp:revision>
  <cp:lastPrinted>2017-12-21T19:46:10Z</cp:lastPrinted>
  <dcterms:created xsi:type="dcterms:W3CDTF">2017-12-20T21:16:13Z</dcterms:created>
  <dcterms:modified xsi:type="dcterms:W3CDTF">2019-01-04T21:20:02Z</dcterms:modified>
</cp:coreProperties>
</file>